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72" r:id="rId9"/>
    <p:sldId id="267" r:id="rId10"/>
    <p:sldId id="271" r:id="rId11"/>
    <p:sldId id="263" r:id="rId12"/>
    <p:sldId id="266" r:id="rId13"/>
    <p:sldId id="262" r:id="rId14"/>
    <p:sldId id="265" r:id="rId15"/>
    <p:sldId id="270" r:id="rId16"/>
    <p:sldId id="264" r:id="rId17"/>
    <p:sldId id="26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68" d="100"/>
          <a:sy n="68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CE6898-1C16-4C45-9481-DC7DBF12D6D8}" type="datetimeFigureOut">
              <a:rPr lang="es-ES" smtClean="0"/>
              <a:pPr/>
              <a:t>09/08/14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E9B2115-72E6-4AD2-83DF-11C99F132C2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41208_673507846016427_1772238013_n.jpg"/>
          <p:cNvPicPr>
            <a:picLocks noChangeAspect="1"/>
          </p:cNvPicPr>
          <p:nvPr/>
        </p:nvPicPr>
        <p:blipFill>
          <a:blip r:embed="rId3" cstate="print"/>
          <a:srcRect b="4760"/>
          <a:stretch>
            <a:fillRect/>
          </a:stretch>
        </p:blipFill>
        <p:spPr>
          <a:xfrm>
            <a:off x="0" y="1097508"/>
            <a:ext cx="9144000" cy="5760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-27384"/>
            <a:ext cx="7704856" cy="936103"/>
          </a:xfrm>
        </p:spPr>
        <p:txBody>
          <a:bodyPr>
            <a:normAutofit/>
          </a:bodyPr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2938" y="752"/>
            <a:ext cx="1014806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720832"/>
            <a:ext cx="425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0070C0"/>
                </a:solidFill>
              </a:rPr>
              <a:t>www.icingonthecakeprogram.blogspot.com 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32988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038" y="389115"/>
            <a:ext cx="1014806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383159"/>
            <a:ext cx="705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4 x 4 Structure can be illustrated as below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t="34976" b="17557"/>
          <a:stretch>
            <a:fillRect/>
          </a:stretch>
        </p:blipFill>
        <p:spPr bwMode="auto">
          <a:xfrm>
            <a:off x="1043608" y="2348880"/>
            <a:ext cx="79468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9952" t="47373" r="27356" b="13165"/>
          <a:stretch>
            <a:fillRect/>
          </a:stretch>
        </p:blipFill>
        <p:spPr bwMode="auto">
          <a:xfrm>
            <a:off x="2123728" y="3789040"/>
            <a:ext cx="61206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6633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4624"/>
            <a:ext cx="1014806" cy="1080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9064" y="1124744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 Stone </a:t>
            </a:r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Killing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Birds</a:t>
            </a: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556792"/>
            <a:ext cx="7452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an international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package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matching of pair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required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maintenance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required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Seed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stock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sales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PV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recognition for status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Compression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a monthly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basis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Purchase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once and lifetime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entitle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Earn exponential Income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even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single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level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6633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4624"/>
            <a:ext cx="1014806" cy="1080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124744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Advantages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1556792"/>
            <a:ext cx="7452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loss of SV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point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buy any mix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package is affordable to most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Help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increase recruitment and bonus under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existing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Marketing Plan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• Help to be promoted faster under the existing Marketing Plan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anocel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490276"/>
            <a:ext cx="1311255" cy="163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490276"/>
            <a:ext cx="132494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-lingzhi_coffee3i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490276"/>
            <a:ext cx="1368152" cy="17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4-zhimoc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1735" y="3490277"/>
            <a:ext cx="138255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1-reishi_gano_tea.jpg"/>
          <p:cNvPicPr>
            <a:picLocks noChangeAspect="1"/>
          </p:cNvPicPr>
          <p:nvPr/>
        </p:nvPicPr>
        <p:blipFill>
          <a:blip r:embed="rId7" cstate="print"/>
          <a:srcRect l="4641" t="4641" r="4641" b="4641"/>
          <a:stretch>
            <a:fillRect/>
          </a:stretch>
        </p:blipFill>
        <p:spPr>
          <a:xfrm>
            <a:off x="7293902" y="3490276"/>
            <a:ext cx="13825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3_gano_massage_oi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5157192"/>
            <a:ext cx="1360647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2_ganozhi_soa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4005" y="5147810"/>
            <a:ext cx="1368152" cy="17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6-Ganozhi_E_Series1.jpg"/>
          <p:cNvPicPr>
            <a:picLocks noChangeAspect="1"/>
          </p:cNvPicPr>
          <p:nvPr/>
        </p:nvPicPr>
        <p:blipFill>
          <a:blip r:embed="rId10" cstate="print"/>
          <a:srcRect l="5670" t="4641" r="3611" b="4641"/>
          <a:stretch>
            <a:fillRect/>
          </a:stretch>
        </p:blipFill>
        <p:spPr>
          <a:xfrm>
            <a:off x="4283968" y="5147810"/>
            <a:ext cx="1368152" cy="17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loev1.jpg"/>
          <p:cNvPicPr>
            <a:picLocks noChangeAspect="1"/>
          </p:cNvPicPr>
          <p:nvPr/>
        </p:nvPicPr>
        <p:blipFill>
          <a:blip r:embed="rId11" cstate="print"/>
          <a:srcRect l="4641" t="4641" r="4641" b="4641"/>
          <a:stretch>
            <a:fillRect/>
          </a:stretch>
        </p:blipFill>
        <p:spPr>
          <a:xfrm>
            <a:off x="5768000" y="5147810"/>
            <a:ext cx="1368152" cy="17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5-eucaf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08304" y="5157192"/>
            <a:ext cx="136064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4624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734" y="752"/>
            <a:ext cx="1014806" cy="1080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7984" y="1618922"/>
            <a:ext cx="4680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• Member can buy any number of units to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create new lines. But only 2 generations can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be created. Using units bought in his/her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own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•From the 3rd generation onwards, it should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be real new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memebers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their Membership</a:t>
            </a:r>
          </a:p>
          <a:p>
            <a:pPr algn="just"/>
            <a:r>
              <a:rPr lang="es-ES" dirty="0" err="1">
                <a:latin typeface="Arial" pitchFamily="34" charset="0"/>
                <a:cs typeface="Arial" pitchFamily="34" charset="0"/>
              </a:rPr>
              <a:t>code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• If a member opts to buy more than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unit</a:t>
            </a:r>
            <a:r>
              <a:rPr lang="en-US" dirty="0">
                <a:latin typeface="Arial" pitchFamily="34" charset="0"/>
                <a:cs typeface="Arial" pitchFamily="34" charset="0"/>
              </a:rPr>
              <a:t>, all the units shall be purchased under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hierarchy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• The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iupcode</a:t>
            </a:r>
            <a:r>
              <a:rPr lang="en-US" dirty="0">
                <a:latin typeface="Arial" pitchFamily="34" charset="0"/>
                <a:cs typeface="Arial" pitchFamily="34" charset="0"/>
              </a:rPr>
              <a:t> must be defined if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member wishes </a:t>
            </a:r>
            <a:r>
              <a:rPr lang="en-US" dirty="0">
                <a:latin typeface="Arial" pitchFamily="34" charset="0"/>
                <a:cs typeface="Arial" pitchFamily="34" charset="0"/>
              </a:rPr>
              <a:t>to park his/her own units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downlines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under </a:t>
            </a:r>
            <a:r>
              <a:rPr lang="en-US" dirty="0">
                <a:latin typeface="Arial" pitchFamily="34" charset="0"/>
                <a:cs typeface="Arial" pitchFamily="34" charset="0"/>
              </a:rPr>
              <a:t>any specific line other than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unit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124744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Participation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l="10234" t="20374" r="67075" b="7973"/>
          <a:stretch>
            <a:fillRect/>
          </a:stretch>
        </p:blipFill>
        <p:spPr bwMode="auto">
          <a:xfrm>
            <a:off x="1185956" y="1599772"/>
            <a:ext cx="29523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88929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16920"/>
            <a:ext cx="1014806" cy="1080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3608" y="241101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2 x 2 Structure = </a:t>
            </a:r>
            <a:r>
              <a:rPr lang="en-US" sz="2800" b="1" dirty="0" smtClean="0">
                <a:latin typeface="Arial Narrow"/>
                <a:cs typeface="Arial" pitchFamily="34" charset="0"/>
              </a:rPr>
              <a:t>€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10,240.00</a:t>
            </a:r>
          </a:p>
          <a:p>
            <a:pPr algn="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 X 3 Structure = </a:t>
            </a:r>
            <a:r>
              <a:rPr lang="en-US" sz="2800" b="1" dirty="0" smtClean="0">
                <a:latin typeface="Arial Narrow"/>
                <a:cs typeface="Arial" pitchFamily="34" charset="0"/>
              </a:rPr>
              <a:t>€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885,735.00</a:t>
            </a:r>
          </a:p>
          <a:p>
            <a:pPr algn="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 X 4 Structure = </a:t>
            </a:r>
            <a:r>
              <a:rPr lang="en-US" sz="2800" b="1" dirty="0" smtClean="0">
                <a:latin typeface="Arial Narrow"/>
                <a:cs typeface="Arial" pitchFamily="34" charset="0"/>
              </a:rPr>
              <a:t>€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20,971,520.00</a:t>
            </a:r>
          </a:p>
          <a:p>
            <a:pPr algn="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6 X 6 Structure = </a:t>
            </a:r>
            <a:r>
              <a:rPr lang="en-US" sz="2800" b="1" dirty="0" smtClean="0">
                <a:latin typeface="Arial Narrow"/>
                <a:cs typeface="Arial" pitchFamily="34" charset="0"/>
              </a:rPr>
              <a:t>€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1,813,985,280.00</a:t>
            </a:r>
          </a:p>
          <a:p>
            <a:pPr algn="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10 X 10 Structure = </a:t>
            </a:r>
            <a:r>
              <a:rPr lang="en-US" sz="2800" b="1" dirty="0" smtClean="0">
                <a:latin typeface="Arial Narrow"/>
                <a:cs typeface="Arial" pitchFamily="34" charset="0"/>
              </a:rPr>
              <a:t>€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500,000,000,000.00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70429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Potential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Income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 Narrow"/>
                <a:cs typeface="Arial" pitchFamily="34" charset="0"/>
              </a:rPr>
              <a:t>€ 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200.00 </a:t>
            </a:r>
            <a:r>
              <a:rPr lang="es-ES_tradnl" sz="2400" b="1" dirty="0" err="1" smtClean="0">
                <a:latin typeface="Arial" pitchFamily="34" charset="0"/>
                <a:cs typeface="Arial" pitchFamily="34" charset="0"/>
              </a:rPr>
              <a:t>iPackage</a:t>
            </a: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75423"/>
            <a:ext cx="4716010" cy="61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37744" y="332656"/>
            <a:ext cx="39757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 TIME</a:t>
            </a:r>
          </a:p>
          <a:p>
            <a:pPr algn="ctr"/>
            <a:r>
              <a:rPr lang="es-ES_tradnl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INVESTMENT</a:t>
            </a:r>
            <a:br>
              <a:rPr lang="es-ES_tradnl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€200.00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7296" y="2996952"/>
            <a:ext cx="6336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Arial" pitchFamily="34" charset="0"/>
                <a:cs typeface="Arial" pitchFamily="34" charset="0"/>
              </a:rPr>
              <a:t>2 x 2 Structure =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10,240.00</a:t>
            </a:r>
            <a:r>
              <a:rPr lang="en-US" sz="2200" b="1" dirty="0" smtClean="0">
                <a:latin typeface="Arial Narrow"/>
                <a:cs typeface="Arial" pitchFamily="34" charset="0"/>
              </a:rPr>
              <a:t>€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200" dirty="0" smtClean="0">
                <a:latin typeface="Arial" pitchFamily="34" charset="0"/>
                <a:cs typeface="Arial" pitchFamily="34" charset="0"/>
              </a:rPr>
              <a:t>3 X 3 Structure =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885,735.00</a:t>
            </a:r>
            <a:r>
              <a:rPr lang="en-US" sz="2200" b="1" dirty="0" smtClean="0">
                <a:latin typeface="Arial Narrow"/>
                <a:cs typeface="Arial" pitchFamily="34" charset="0"/>
              </a:rPr>
              <a:t>€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200" dirty="0" smtClean="0">
                <a:latin typeface="Arial" pitchFamily="34" charset="0"/>
                <a:cs typeface="Arial" pitchFamily="34" charset="0"/>
              </a:rPr>
              <a:t>4 X 4 Structure =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20,971,520.00</a:t>
            </a:r>
            <a:r>
              <a:rPr lang="en-US" sz="2200" b="1" dirty="0" smtClean="0">
                <a:latin typeface="Arial Narrow"/>
                <a:cs typeface="Arial" pitchFamily="34" charset="0"/>
              </a:rPr>
              <a:t>€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200" dirty="0" smtClean="0">
                <a:latin typeface="Arial" pitchFamily="34" charset="0"/>
                <a:cs typeface="Arial" pitchFamily="34" charset="0"/>
              </a:rPr>
              <a:t>6 X 6 Structure =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1,813,985,280.00</a:t>
            </a:r>
            <a:r>
              <a:rPr lang="en-US" sz="2200" b="1" dirty="0" smtClean="0">
                <a:latin typeface="Arial Narrow"/>
                <a:cs typeface="Arial" pitchFamily="34" charset="0"/>
              </a:rPr>
              <a:t>€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sz="2200" dirty="0" smtClean="0">
                <a:latin typeface="Arial" pitchFamily="34" charset="0"/>
                <a:cs typeface="Arial" pitchFamily="34" charset="0"/>
              </a:rPr>
              <a:t>10 X 10 Structure =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500,000,000,000.00</a:t>
            </a:r>
            <a:r>
              <a:rPr lang="en-US" sz="2200" b="1" dirty="0" smtClean="0">
                <a:latin typeface="Arial Narrow"/>
                <a:cs typeface="Arial" pitchFamily="34" charset="0"/>
              </a:rPr>
              <a:t>€</a:t>
            </a:r>
            <a:endParaRPr lang="es-E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975" y="2289066"/>
            <a:ext cx="3005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Summary</a:t>
            </a:r>
            <a:r>
              <a:rPr lang="es-ES_tradnl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s-ES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0452"/>
            <a:ext cx="1014806" cy="1080120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 l="9681" t="13105" r="69842" b="14204"/>
          <a:stretch>
            <a:fillRect/>
          </a:stretch>
        </p:blipFill>
        <p:spPr bwMode="auto">
          <a:xfrm>
            <a:off x="1043608" y="1412776"/>
            <a:ext cx="26642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1921" y="1268760"/>
          <a:ext cx="4464495" cy="5301234"/>
        </p:xfrm>
        <a:graphic>
          <a:graphicData uri="http://schemas.openxmlformats.org/drawingml/2006/table">
            <a:tbl>
              <a:tblPr/>
              <a:tblGrid>
                <a:gridCol w="431830"/>
                <a:gridCol w="431830"/>
                <a:gridCol w="548785"/>
                <a:gridCol w="431830"/>
                <a:gridCol w="431830"/>
                <a:gridCol w="431830"/>
                <a:gridCol w="431830"/>
                <a:gridCol w="548785"/>
                <a:gridCol w="775945"/>
              </a:tblGrid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30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latin typeface="Arial"/>
                        </a:rPr>
                        <a:t>ICING ON THE CAKE - LETTER OF INTENT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30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Existing Member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New Member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0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Date: 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687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7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Name: ____________________________________________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Membership Code: 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09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Number of iPackage units to be purchased: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Units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623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1</a:t>
                      </a:r>
                      <a:r>
                        <a:rPr lang="es-ES" sz="400" b="0" i="0" u="none" strike="noStrike" baseline="30000">
                          <a:latin typeface="Arial"/>
                        </a:rPr>
                        <a:t>st</a:t>
                      </a:r>
                      <a:r>
                        <a:rPr lang="es-ES" sz="400" b="0" i="0" u="none" strike="noStrike">
                          <a:latin typeface="Arial"/>
                        </a:rPr>
                        <a:t> unit of iPackage: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( iUpcode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623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2</a:t>
                      </a:r>
                      <a:r>
                        <a:rPr lang="es-ES" sz="400" b="0" i="0" u="none" strike="noStrike" baseline="30000">
                          <a:latin typeface="Arial"/>
                        </a:rPr>
                        <a:t>nd</a:t>
                      </a:r>
                      <a:r>
                        <a:rPr lang="es-ES" sz="400" b="0" i="0" u="none" strike="noStrike">
                          <a:latin typeface="Arial"/>
                        </a:rPr>
                        <a:t> unit of iPackage: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( iUpcode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623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3</a:t>
                      </a:r>
                      <a:r>
                        <a:rPr lang="es-ES" sz="400" b="0" i="0" u="none" strike="noStrike" baseline="30000">
                          <a:latin typeface="Arial"/>
                        </a:rPr>
                        <a:t>rd</a:t>
                      </a:r>
                      <a:r>
                        <a:rPr lang="es-ES" sz="400" b="0" i="0" u="none" strike="noStrike">
                          <a:latin typeface="Arial"/>
                        </a:rPr>
                        <a:t> unit of iPackage: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( iUpcode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1" u="sng" strike="noStrike">
                          <a:latin typeface="Arial"/>
                        </a:rPr>
                        <a:t>Notes: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623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1.   For existing member, member only need to indicate iUpcode for 2</a:t>
                      </a:r>
                      <a:r>
                        <a:rPr lang="en-US" sz="400" b="0" i="0" u="none" strike="noStrike" baseline="30000">
                          <a:latin typeface="Arial"/>
                        </a:rPr>
                        <a:t>nd</a:t>
                      </a:r>
                      <a:r>
                        <a:rPr lang="en-US" sz="400" b="0" i="0" u="none" strike="noStrike">
                          <a:latin typeface="Arial"/>
                        </a:rPr>
                        <a:t> unit of iPackage purchased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      and onwards. 1st unit iUpcode will be auto assigned by the system.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2.   For new member, must indicate the iUpcode for all the units of iPackage purchased.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2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Arial"/>
                        </a:rPr>
                        <a:t>Payment Option: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Cash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Credit Card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Online Bank Transfer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Amount in words: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_______________________________________________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EUR: 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73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400" b="1" i="1" u="none" strike="noStrike">
                          <a:latin typeface="Arial"/>
                        </a:rPr>
                        <a:t>Important: </a:t>
                      </a:r>
                      <a:r>
                        <a:rPr lang="en-US" sz="400" b="0" i="0" u="none" strike="noStrike">
                          <a:latin typeface="Arial"/>
                        </a:rPr>
                        <a:t>Payment shall be made directly to </a:t>
                      </a:r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[ COMPANY NAME ]</a:t>
                      </a:r>
                      <a:r>
                        <a:rPr lang="en-US" sz="400" b="0" i="0" u="none" strike="noStrike">
                          <a:latin typeface="Arial"/>
                        </a:rPr>
                        <a:t> . Any DXN members or non-members are not </a:t>
                      </a:r>
                      <a:endParaRPr lang="en-US" sz="400" b="1" i="1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5373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authorized to collect any payment of money representing DXN. For online bank transfer, please fax a copy of the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97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validated deposit slip at </a:t>
                      </a:r>
                      <a:r>
                        <a:rPr lang="es-ES" sz="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[ FAX NO. ]</a:t>
                      </a:r>
                      <a:r>
                        <a:rPr lang="es-ES" sz="400" b="0" i="0" u="none" strike="noStrike"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9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I hereby agree to the Terms and Conditions of the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latin typeface="Arial"/>
                        </a:rPr>
                        <a:t>  For Branch Use Only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97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latin typeface="Arial"/>
                        </a:rPr>
                        <a:t>Icing on the Cake (IOC) set by DXN.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Received by: .......................................................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Officer Name: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_________________________________________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Position: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latin typeface="Arial"/>
                        </a:rPr>
                        <a:t>Signature Over Printed Name (DXN Member)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  Date: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latin typeface="Arial"/>
                        </a:rPr>
                        <a:t>Date: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Graphics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7524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17" descr="albert.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70383"/>
            <a:ext cx="8100392" cy="397484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xnmap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844" y="2926612"/>
            <a:ext cx="5343525" cy="3819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2656"/>
            <a:ext cx="1014806" cy="1080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7872" y="1589305"/>
            <a:ext cx="8172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you have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200.00</a:t>
            </a:r>
            <a:r>
              <a:rPr lang="en-US" sz="2800" b="1" dirty="0" smtClean="0">
                <a:latin typeface="Arial Narrow"/>
                <a:cs typeface="Arial" pitchFamily="34" charset="0"/>
              </a:rPr>
              <a:t>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cash?</a:t>
            </a:r>
          </a:p>
          <a:p>
            <a:endParaRPr lang="es-E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business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can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you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s-ES" sz="2800" dirty="0">
                <a:latin typeface="Arial" pitchFamily="34" charset="0"/>
                <a:cs typeface="Arial" pitchFamily="34" charset="0"/>
              </a:rPr>
              <a:t>do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200.00</a:t>
            </a:r>
            <a:r>
              <a:rPr lang="en-US" sz="2800" b="1" dirty="0" smtClean="0">
                <a:latin typeface="Arial Narrow"/>
                <a:cs typeface="Arial" pitchFamily="34" charset="0"/>
              </a:rPr>
              <a:t>€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How much can you earn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200.00</a:t>
            </a:r>
            <a:r>
              <a:rPr lang="en-US" sz="2800" b="1" dirty="0" smtClean="0">
                <a:latin typeface="Arial Narrow"/>
                <a:cs typeface="Arial" pitchFamily="34" charset="0"/>
              </a:rPr>
              <a:t>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as capital?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You can start doing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DXN</a:t>
            </a:r>
          </a:p>
          <a:p>
            <a:r>
              <a:rPr lang="es-ES" sz="2800" dirty="0" err="1">
                <a:latin typeface="Arial" pitchFamily="34" charset="0"/>
                <a:cs typeface="Arial" pitchFamily="34" charset="0"/>
              </a:rPr>
              <a:t>business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purchasing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your unit of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Icing On</a:t>
            </a:r>
          </a:p>
          <a:p>
            <a:r>
              <a:rPr lang="es-ES" sz="28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Cake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panish.jpg"/>
          <p:cNvPicPr>
            <a:picLocks noChangeAspect="1"/>
          </p:cNvPicPr>
          <p:nvPr/>
        </p:nvPicPr>
        <p:blipFill>
          <a:blip r:embed="rId2" cstate="print"/>
          <a:srcRect l="9164" b="15825"/>
          <a:stretch>
            <a:fillRect/>
          </a:stretch>
        </p:blipFill>
        <p:spPr>
          <a:xfrm>
            <a:off x="1907704" y="4653136"/>
            <a:ext cx="285521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011414_692587830756567_1419029481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885" y="1537952"/>
            <a:ext cx="4789115" cy="505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5420" y="332656"/>
            <a:ext cx="1014806" cy="1080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0" y="157878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 Black" pitchFamily="34" charset="0"/>
              </a:rPr>
              <a:t>Business </a:t>
            </a:r>
            <a:r>
              <a:rPr lang="es-ES" sz="2000" b="1" dirty="0" err="1" smtClean="0">
                <a:latin typeface="Arial Black" pitchFamily="34" charset="0"/>
              </a:rPr>
              <a:t>Opportunity</a:t>
            </a:r>
            <a:endParaRPr lang="es-ES" sz="2000" b="1" dirty="0" smtClean="0">
              <a:latin typeface="Arial Black" pitchFamily="34" charset="0"/>
            </a:endParaRPr>
          </a:p>
          <a:p>
            <a:endParaRPr lang="es-ES" b="1" dirty="0"/>
          </a:p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paying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200.00</a:t>
            </a:r>
            <a:r>
              <a:rPr lang="en-US" b="1" dirty="0" smtClean="0">
                <a:latin typeface="Arial Narrow"/>
                <a:cs typeface="Arial" pitchFamily="34" charset="0"/>
              </a:rPr>
              <a:t>€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1.You will automatically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become </a:t>
            </a:r>
            <a:r>
              <a:rPr lang="en-US" dirty="0">
                <a:latin typeface="Arial" pitchFamily="34" charset="0"/>
                <a:cs typeface="Arial" pitchFamily="34" charset="0"/>
              </a:rPr>
              <a:t>a member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DXN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2.You can buy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DXN products at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DP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price totaling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200.00</a:t>
            </a:r>
            <a:r>
              <a:rPr lang="en-US" b="1" dirty="0" smtClean="0">
                <a:latin typeface="Arial Narrow"/>
                <a:cs typeface="Arial" pitchFamily="34" charset="0"/>
              </a:rPr>
              <a:t>€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3.You will be provided with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basic training to do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DXN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Business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78663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360" y="378662"/>
            <a:ext cx="1014806" cy="1080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600" y="1314766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latin typeface="Arial Black" pitchFamily="34" charset="0"/>
              </a:rPr>
              <a:t>STRUCTURE FOR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€</a:t>
            </a:r>
            <a:r>
              <a:rPr lang="es-ES_tradnl" sz="2000" b="1" dirty="0" smtClean="0">
                <a:latin typeface="Arial Black" pitchFamily="34" charset="0"/>
              </a:rPr>
              <a:t>200.00 PACKAGE</a:t>
            </a:r>
            <a:endParaRPr lang="es-ES" sz="2000" b="1" dirty="0" smtClean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1519" y="1786123"/>
          <a:ext cx="8640962" cy="4595202"/>
        </p:xfrm>
        <a:graphic>
          <a:graphicData uri="http://schemas.openxmlformats.org/drawingml/2006/table">
            <a:tbl>
              <a:tblPr/>
              <a:tblGrid>
                <a:gridCol w="495640"/>
                <a:gridCol w="1477568"/>
                <a:gridCol w="888411"/>
                <a:gridCol w="1524324"/>
                <a:gridCol w="1038038"/>
                <a:gridCol w="1589787"/>
                <a:gridCol w="1627194"/>
              </a:tblGrid>
              <a:tr h="32328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10 X 10 Structure - Icing On the Cake (€200,00 = Products)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5173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GEN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IOC MEMBERS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SV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iSV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BONUS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BONUS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10,00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1.000,00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82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100,00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10.000,00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1.000,00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1.150,00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82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1.000,00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100.000,00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5.000,00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82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10.000,00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1.000.000,00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50.000,00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82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100.000,00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10.000.000,00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500.000,00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556.150,00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82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1.000.000,00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100.000.000,00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5.000.000,00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5.556.150,00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03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10.000.000,00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1.000.000.000,00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50.000.000,00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55.556.150,00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03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100.000.000,00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10.000.000.000,00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500.000.000,00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555.556.150,00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03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1.000.000.000,00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100.000.000.000,00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5.000.000.000,00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5.555.556.150,00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03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10.000.000.000,00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1.000.000.000.000,00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50.000.000.000,00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55.555.556.150,00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03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100.000.000.000,00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10.000.000.000.000,00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5%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500.000.000.000,00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555.555.556.150,00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84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1.000.000.000.000,00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100.000.000.000.000,00  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1,50%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€  1.500.000.000.000,00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2.055.555.556.150,00 </a:t>
                      </a:r>
                    </a:p>
                  </a:txBody>
                  <a:tcPr marL="6588" marR="6588" marT="6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0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example made on this page are hypothetical and merely meant to describe and explain the mechanisms of the compensation plan and its various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960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bonus features. Any statements made on this page are not meant as earning claims, nor do they represent any promises or guarantees of specific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960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earning or earning potential. Specific earning will be influenced by many factors.</a:t>
                      </a: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88" marR="6588" marT="6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6633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4624"/>
            <a:ext cx="1014806" cy="10801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196750"/>
          <a:ext cx="8712968" cy="5148893"/>
        </p:xfrm>
        <a:graphic>
          <a:graphicData uri="http://schemas.openxmlformats.org/drawingml/2006/table">
            <a:tbl>
              <a:tblPr/>
              <a:tblGrid>
                <a:gridCol w="505791"/>
                <a:gridCol w="1593720"/>
                <a:gridCol w="877978"/>
                <a:gridCol w="1507829"/>
                <a:gridCol w="935236"/>
                <a:gridCol w="1498287"/>
                <a:gridCol w="1794127"/>
              </a:tblGrid>
              <a:tr h="38673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6 X 6 Structure - Icing On the Cake (€200,00 = Products)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7263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IOC MEMBERS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iSV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BONUS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BONUS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38888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   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90,00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       90,00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8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36,00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3.600,00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360,00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     450,00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8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216,00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21.600,00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1.080,00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  1.530,00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8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1.296,00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129.600,00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6.480,00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  8.010,00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8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7.776,00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777.600,00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38.880,00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46.890,00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46.656,00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4.665.600,00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233.280,00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280.170,00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279.936,00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27.993.600,00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1.399.680,00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1.679.850,00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1.679.616,00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167.961.600,00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8.398.080,00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10.077.930,00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10.077.696,00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1.007.769.600,00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50.388.480,00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60.466.410,00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60.466.176,00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6.046.617.600,00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302.330.880,00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362.797.290,00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362.797.056,00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36.279.705.600,00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1.813.985.280,00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2.176.782.570,00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8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65" marR="6665" marT="6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2.176.782.336,00   </a:t>
                      </a:r>
                    </a:p>
                  </a:txBody>
                  <a:tcPr marL="6665" marR="6665" marT="66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217.678.233.600,00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1,50%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3.265.173.504,00 </a:t>
                      </a:r>
                    </a:p>
                  </a:txBody>
                  <a:tcPr marL="6665" marR="6665" marT="666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5.441.956.074,00   </a:t>
                      </a: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5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example made on this page are hypothetical and merely meant to describe and explain the mechanisms of the compensation plan and its</a:t>
                      </a: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485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various bonus features. Any statements made on this page are not meant as earning claims, nor do they represent any promises or guarantees of</a:t>
                      </a: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485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specific earning or earning potential. Specific earning will be influenced by many factors.</a:t>
                      </a: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65" marR="6665" marT="6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32762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6633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802" y="58692"/>
            <a:ext cx="1014806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2" y="1268759"/>
          <a:ext cx="8208913" cy="4896547"/>
        </p:xfrm>
        <a:graphic>
          <a:graphicData uri="http://schemas.openxmlformats.org/drawingml/2006/table">
            <a:tbl>
              <a:tblPr/>
              <a:tblGrid>
                <a:gridCol w="496658"/>
                <a:gridCol w="1489974"/>
                <a:gridCol w="740301"/>
                <a:gridCol w="1415007"/>
                <a:gridCol w="730930"/>
                <a:gridCol w="1639908"/>
                <a:gridCol w="1696135"/>
              </a:tblGrid>
              <a:tr h="30550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 X 4 Structure - Icing On the Cake (€200,00 = Products)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7844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IOC MEMBERS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iSV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BONUS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BONUS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4,00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400,00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 60,00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   60,00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16,00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1.600,00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160,00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220,00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64,00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6.400,00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320,00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540,00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256,00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25.600,00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1.280,00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1.820,00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1.024,00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102.400,00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5.120,00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6.940,00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4.096,00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409.600,00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20.480,00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27.420,00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16.384,00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1.638.400,00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81.920,00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109.340,00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65.536,00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6.553.600,00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327.680,00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437.020,00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262.144,00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26.214.400,00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1.310.720,00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1.747.740,00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1.048.576,00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104.857.600,00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5.242.880,00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6.990.620,00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4.194.304,00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419.430.400,00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20.971.520,00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27.962.140,00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59" marR="6959" marT="6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16.777.216,00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1.677.721.600,00  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1,50%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25.165.824,00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53.127.964,00 </a:t>
                      </a:r>
                    </a:p>
                  </a:txBody>
                  <a:tcPr marL="6959" marR="6959" marT="6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2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example made on this page are hypothetical and merely meant to describe and explain the mechanisms of the compensation plan and its </a:t>
                      </a: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972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various bonus features. Any statements made on this page are not meant as earning claims, nor do they represent any promises or guarantees </a:t>
                      </a: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9724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specific earning or earning potential. Specific earning will be influenced by many factors.</a:t>
                      </a: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59" marR="6959" marT="6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4624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802" y="14820"/>
            <a:ext cx="1014806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9947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3 x 3 Structure can be illustrated as below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15616" y="1484784"/>
          <a:ext cx="7416825" cy="4824535"/>
        </p:xfrm>
        <a:graphic>
          <a:graphicData uri="http://schemas.openxmlformats.org/drawingml/2006/table">
            <a:tbl>
              <a:tblPr/>
              <a:tblGrid>
                <a:gridCol w="450276"/>
                <a:gridCol w="1172419"/>
                <a:gridCol w="832588"/>
                <a:gridCol w="1155427"/>
                <a:gridCol w="1010999"/>
                <a:gridCol w="1325344"/>
                <a:gridCol w="1469772"/>
              </a:tblGrid>
              <a:tr h="30112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3 X 3 Structure - Icing On the Cake (€200,00 = Products)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5580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0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GEN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IOC MEMBERS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SV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iSV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BONUS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BONUS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3,00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300,00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45,00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  6,75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9,00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900,00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90,00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  9,00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27,00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2.700,00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135,00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  6,75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81,00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8.100,00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405,00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20,25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243,00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24.300,00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1.215,00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  60,75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729,00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72.900,00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3.645,00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182,25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2.187,00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218.700,00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10.935,00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    546,75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6.561,00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656.100,00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32.805,00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1.640,25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19.683,00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1.968.300,00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98.415,00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  4.920,75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59.049,00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5.904.900,00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295.245,00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14.762,25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95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177.147,00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17.714.700,00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885.735,00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 44.286,75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1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531.441,00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53.144.100,00  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1,50%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797.161,50 </a:t>
                      </a:r>
                    </a:p>
                  </a:txBody>
                  <a:tcPr marL="6970" marR="6970" marT="6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79.716.150,00 </a:t>
                      </a:r>
                    </a:p>
                  </a:txBody>
                  <a:tcPr marL="6970" marR="6970" marT="69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9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example made on this page are hypothetical and merely meant to describe and explain the mechanisms of the compensation plan and</a:t>
                      </a: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29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its various bonus features. Any statements made on this page are not meant as earning claims, nor do they represent any promises or</a:t>
                      </a: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29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guarantees of specific earning or earning potential. Specific earning will be influenced by many factors.</a:t>
                      </a: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70" marR="6970" marT="6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4624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802" y="14820"/>
            <a:ext cx="1014806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994796"/>
            <a:ext cx="724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2 – 2 Structure can be illustrated as below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7585" y="1659253"/>
          <a:ext cx="7848871" cy="4722075"/>
        </p:xfrm>
        <a:graphic>
          <a:graphicData uri="http://schemas.openxmlformats.org/drawingml/2006/table">
            <a:tbl>
              <a:tblPr/>
              <a:tblGrid>
                <a:gridCol w="473254"/>
                <a:gridCol w="1491197"/>
                <a:gridCol w="1250104"/>
                <a:gridCol w="1348328"/>
                <a:gridCol w="901860"/>
                <a:gridCol w="1071519"/>
                <a:gridCol w="1312609"/>
              </a:tblGrid>
              <a:tr h="2947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E46D0A"/>
                          </a:solidFill>
                          <a:latin typeface="Arial"/>
                        </a:rPr>
                        <a:t>2 X 2 Structure - Icing On the Cake (€200,00 = Products)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2262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1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GEN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IOC MEMBERS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SV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iSV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BONUS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BONUS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   2,00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200,00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30,00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30,00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   4,00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400,00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40,00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  70,00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   8,00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800,00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40,00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110,00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16,00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1.600,00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80,00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190,00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32,00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3.200,00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160,00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350,00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  64,00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6.400,00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320,00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   670,00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128,00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12.800,00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640,00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1.310,00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256,00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25.600,00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1.280,00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2.590,00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7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  512,00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51.200,00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2.560,00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   5.150,00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1.024,00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102.400,00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5.120,00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10.270,00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2.048,00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204.800,00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10.240,00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20.510,00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6938" marR="6938" marT="6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4.096,00  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409.600,00   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1,50%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6.144,00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€                        26.654,00 </a:t>
                      </a:r>
                    </a:p>
                  </a:txBody>
                  <a:tcPr marL="6938" marR="6938" marT="6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2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example made on this page are hypothetical and merely meant to describe and explain the mechanisms of the compensation plan and 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722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its various bonus features. Any statements made on this page are not meant as earning claims, nor do they represent any promises or 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72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guarantees of specific earning or earning potential. Specific earning will be influenced by many factors.</a:t>
                      </a: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38" marR="6938" marT="69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03184"/>
            <a:ext cx="7704856" cy="936103"/>
          </a:xfrm>
        </p:spPr>
        <p:txBody>
          <a:bodyPr/>
          <a:lstStyle/>
          <a:p>
            <a:pPr algn="ctr"/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Icing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Arial Black" pitchFamily="34" charset="0"/>
              </a:rPr>
              <a:t> Cake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logod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802" y="359311"/>
            <a:ext cx="1014806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353355"/>
            <a:ext cx="705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2 x 2 Structure can be illustrated as below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 l="10235" t="25566" r="25014" b="12127"/>
          <a:stretch>
            <a:fillRect/>
          </a:stretch>
        </p:blipFill>
        <p:spPr bwMode="auto">
          <a:xfrm>
            <a:off x="1032807" y="1944968"/>
            <a:ext cx="800368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DXN LIFE-TIME INCOME</a:t>
            </a:r>
            <a:endParaRPr lang="en-US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33514"/>
            <a:ext cx="9144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www.marktacorda.mydxn.net </a:t>
            </a:r>
            <a:r>
              <a:rPr lang="en-US" sz="1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www.dxn2u.com</a:t>
            </a:r>
            <a:endParaRPr lang="en-US" sz="1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405</TotalTime>
  <Words>2062</Words>
  <Application>Microsoft Office PowerPoint</Application>
  <PresentationFormat>On-screen Show (4:3)</PresentationFormat>
  <Paragraphs>658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Icing On the Cake</vt:lpstr>
      <vt:lpstr>Slide 15</vt:lpstr>
      <vt:lpstr>Icing On the Cake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Icing On the Cake</dc:title>
  <dc:creator>gratess</dc:creator>
  <cp:lastModifiedBy>gratess</cp:lastModifiedBy>
  <cp:revision>71</cp:revision>
  <dcterms:created xsi:type="dcterms:W3CDTF">2014-07-18T13:44:33Z</dcterms:created>
  <dcterms:modified xsi:type="dcterms:W3CDTF">2014-08-09T10:03:30Z</dcterms:modified>
</cp:coreProperties>
</file>